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  <p:sldMasterId id="2147484530" r:id="rId5"/>
  </p:sldMasterIdLst>
  <p:notesMasterIdLst>
    <p:notesMasterId r:id="rId7"/>
  </p:notesMasterIdLst>
  <p:handoutMasterIdLst>
    <p:handoutMasterId r:id="rId8"/>
  </p:handoutMasterIdLst>
  <p:sldIdLst>
    <p:sldId id="406" r:id="rId6"/>
  </p:sldIdLst>
  <p:sldSz cx="14630400" cy="8229600"/>
  <p:notesSz cx="6858000" cy="9144000"/>
  <p:embeddedFontLst>
    <p:embeddedFont>
      <p:font typeface="Amazon Ember" panose="020B0603020204020204" pitchFamily="34" charset="0"/>
      <p:regular r:id="rId9"/>
      <p:bold r:id="rId10"/>
      <p:italic r:id="rId11"/>
      <p:boldItalic r:id="rId12"/>
    </p:embeddedFont>
    <p:embeddedFont>
      <p:font typeface="Amazon Ember Display" panose="020B0603020204020204" pitchFamily="34" charset="0"/>
      <p:regular r:id="rId13"/>
      <p:bold r:id="rId14"/>
      <p:italic r:id="rId15"/>
      <p:boldItalic r:id="rId16"/>
    </p:embeddedFont>
    <p:embeddedFont>
      <p:font typeface="Amazon Ember Heavy" panose="020B0603020204020204" pitchFamily="34" charset="0"/>
      <p:bold r:id="rId17"/>
      <p:italic r:id="rId18"/>
      <p:boldItalic r:id="rId19"/>
    </p:embeddedFont>
    <p:embeddedFont>
      <p:font typeface="Amazon Ember Light" panose="020B0403020204020204" pitchFamily="34" charset="0"/>
      <p:regular r:id="rId20"/>
      <p:italic r:id="rId21"/>
    </p:embeddedFont>
    <p:embeddedFont>
      <p:font typeface="Amazon Ember Mono" panose="020B0603020204020204" pitchFamily="34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algn="l" defTabSz="1096963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1pPr>
    <a:lvl2pPr marL="547688" indent="-90488" algn="l" defTabSz="1096963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2pPr>
    <a:lvl3pPr marL="1096963" indent="-182563" algn="l" defTabSz="1096963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3pPr>
    <a:lvl4pPr marL="1644650" indent="-273050" algn="l" defTabSz="1096963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4pPr>
    <a:lvl5pPr marL="2193925" indent="-365125" algn="l" defTabSz="1096963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  <p15:guide id="5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ku Uchikawa" initials="" lastIdx="11" clrIdx="0"/>
  <p:cmAuthor id="2" name="Alyssa Jones" initials="" lastIdx="17" clrIdx="7"/>
  <p:cmAuthor id="3" name="Unknown User2" initials="Unknown User2" lastIdx="43" clrIdx="1"/>
  <p:cmAuthor id="4" name="Patton, Sara" initials="PS" lastIdx="75" clrIdx="8"/>
  <p:cmAuthor id="5" name="Monica Lueder" initials="" lastIdx="22" clrIdx="2"/>
  <p:cmAuthor id="6" name="Lowe, Ashley" initials="" lastIdx="17" clrIdx="9"/>
  <p:cmAuthor id="7" name="Mary Feil-Jacobs" initials="" lastIdx="22" clrIdx="3"/>
  <p:cmAuthor id="8" name="Mitchell Derrey" initials="" lastIdx="28" clrIdx="4"/>
  <p:cmAuthor id="9" name="Unknown User1" initials="Unknown User1" lastIdx="8" clrIdx="5"/>
  <p:cmAuthor id="10" name="Unknown User3" initials="Unknown User3" lastIdx="14" clrIdx="6"/>
  <p:cmAuthor id="11" name="Lowe, Ashley" initials="LA" lastIdx="7" clrIdx="10">
    <p:extLst>
      <p:ext uri="{19B8F6BF-5375-455C-9EA6-DF929625EA0E}">
        <p15:presenceInfo xmlns:p15="http://schemas.microsoft.com/office/powerpoint/2012/main" userId="S-1-5-21-1407069837-2091007605-538272213-35251140" providerId="AD"/>
      </p:ext>
    </p:extLst>
  </p:cmAuthor>
  <p:cmAuthor id="12" name="Microsoft Office User" initials="MOU" lastIdx="1" clrIdx="1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13" name="Nelson, Ruth" initials="NR" lastIdx="62" clrIdx="12">
    <p:extLst>
      <p:ext uri="{19B8F6BF-5375-455C-9EA6-DF929625EA0E}">
        <p15:presenceInfo xmlns:p15="http://schemas.microsoft.com/office/powerpoint/2012/main" userId="S-1-5-21-1407069837-2091007605-538272213-36477465" providerId="AD"/>
      </p:ext>
    </p:extLst>
  </p:cmAuthor>
  <p:cmAuthor id="14" name="Ruth Nelson" initials="RN" lastIdx="31" clrIdx="13">
    <p:extLst>
      <p:ext uri="{19B8F6BF-5375-455C-9EA6-DF929625EA0E}">
        <p15:presenceInfo xmlns:p15="http://schemas.microsoft.com/office/powerpoint/2012/main" userId="Ruth Nelson" providerId="None"/>
      </p:ext>
    </p:extLst>
  </p:cmAuthor>
  <p:cmAuthor id="15" name="Munger, Adrielle" initials="MA" lastIdx="1" clrIdx="14">
    <p:extLst>
      <p:ext uri="{19B8F6BF-5375-455C-9EA6-DF929625EA0E}">
        <p15:presenceInfo xmlns:p15="http://schemas.microsoft.com/office/powerpoint/2012/main" userId="Munger, Adrielle" providerId="None"/>
      </p:ext>
    </p:extLst>
  </p:cmAuthor>
  <p:cmAuthor id="16" name="Dryden, Shannon" initials="DS" lastIdx="3" clrIdx="15">
    <p:extLst>
      <p:ext uri="{19B8F6BF-5375-455C-9EA6-DF929625EA0E}">
        <p15:presenceInfo xmlns:p15="http://schemas.microsoft.com/office/powerpoint/2012/main" userId="Dryden, Shann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F3E"/>
    <a:srgbClr val="400000"/>
    <a:srgbClr val="600000"/>
    <a:srgbClr val="7D0000"/>
    <a:srgbClr val="300000"/>
    <a:srgbClr val="B40000"/>
    <a:srgbClr val="CC0000"/>
    <a:srgbClr val="E56CE2"/>
    <a:srgbClr val="3EC24E"/>
    <a:srgbClr val="E65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 autoAdjust="0"/>
    <p:restoredTop sz="85714" autoAdjust="0"/>
  </p:normalViewPr>
  <p:slideViewPr>
    <p:cSldViewPr snapToGrid="0">
      <p:cViewPr varScale="1">
        <p:scale>
          <a:sx n="91" d="100"/>
          <a:sy n="91" d="100"/>
        </p:scale>
        <p:origin x="672" y="184"/>
      </p:cViewPr>
      <p:guideLst>
        <p:guide orient="horz" pos="2592"/>
        <p:guide pos="4608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commentAuthors" Target="commentAuthors.xml"/><Relationship Id="rId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D9DA3-1EC6-4105-AB8F-55620CA59B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97212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1375" cy="355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>
              <a:defRPr/>
            </a:pPr>
            <a:endParaRPr lang="en-US" altLang="x-non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97212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8675" y="8685213"/>
            <a:ext cx="947738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mazon Ember" panose="020B0603020204020204" pitchFamily="34" charset="0"/>
              </a:defRPr>
            </a:lvl1pPr>
          </a:lstStyle>
          <a:p>
            <a:fld id="{1B0DC58B-5992-482F-B691-240AC7B4D8C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96963" rtl="0" fontAlgn="base">
      <a:lnSpc>
        <a:spcPct val="90000"/>
      </a:lnSpc>
      <a:spcBef>
        <a:spcPct val="30000"/>
      </a:spcBef>
      <a:spcAft>
        <a:spcPts val="400"/>
      </a:spcAft>
      <a:buFont typeface="Arial" panose="020B0604020202020204" pitchFamily="34" charset="0"/>
      <a:defRPr sz="1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1pPr>
    <a:lvl2pPr marL="254000" indent="-125413" algn="l" defTabSz="1096963" rtl="0" fontAlgn="base">
      <a:lnSpc>
        <a:spcPct val="90000"/>
      </a:lnSpc>
      <a:spcBef>
        <a:spcPct val="30000"/>
      </a:spcBef>
      <a:spcAft>
        <a:spcPts val="4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2pPr>
    <a:lvl3pPr marL="392113" indent="-136525" algn="l" defTabSz="1096963" rtl="0" fontAlgn="base">
      <a:lnSpc>
        <a:spcPct val="90000"/>
      </a:lnSpc>
      <a:spcBef>
        <a:spcPct val="30000"/>
      </a:spcBef>
      <a:spcAft>
        <a:spcPts val="4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3pPr>
    <a:lvl4pPr marL="577850" indent="-174625" algn="l" defTabSz="1096963" rtl="0" fontAlgn="base">
      <a:lnSpc>
        <a:spcPct val="90000"/>
      </a:lnSpc>
      <a:spcBef>
        <a:spcPct val="30000"/>
      </a:spcBef>
      <a:spcAft>
        <a:spcPts val="4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4pPr>
    <a:lvl5pPr marL="736600" indent="-136525" algn="l" defTabSz="1096963" rtl="0" fontAlgn="base">
      <a:lnSpc>
        <a:spcPct val="90000"/>
      </a:lnSpc>
      <a:spcBef>
        <a:spcPct val="30000"/>
      </a:spcBef>
      <a:spcAft>
        <a:spcPts val="4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Amazon Ember" panose="020B0603020204020204" pitchFamily="34" charset="0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80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pos="2160" userDrawn="1">
          <p15:clr>
            <a:srgbClr val="F26B43"/>
          </p15:clr>
        </p15:guide>
        <p15:guide id="6" orient="horz" pos="2736" userDrawn="1">
          <p15:clr>
            <a:srgbClr val="F26B43"/>
          </p15:clr>
        </p15:guide>
        <p15:guide id="7" orient="horz" pos="259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A IDC </a:t>
            </a:r>
            <a:r>
              <a:rPr dirty="0" err="1"/>
              <a:t>conduziu</a:t>
            </a:r>
            <a:r>
              <a:rPr dirty="0"/>
              <a:t> um </a:t>
            </a:r>
            <a:r>
              <a:rPr dirty="0" err="1"/>
              <a:t>estudo</a:t>
            </a:r>
            <a:r>
              <a:rPr dirty="0"/>
              <a:t> com um </a:t>
            </a:r>
            <a:r>
              <a:rPr dirty="0" err="1"/>
              <a:t>amplo</a:t>
            </a:r>
            <a:r>
              <a:rPr dirty="0"/>
              <a:t> conjunto de </a:t>
            </a:r>
            <a:r>
              <a:rPr dirty="0" err="1"/>
              <a:t>clientes</a:t>
            </a:r>
            <a:r>
              <a:rPr dirty="0"/>
              <a:t> da AWS que </a:t>
            </a:r>
            <a:r>
              <a:rPr dirty="0" err="1"/>
              <a:t>migraram</a:t>
            </a:r>
            <a:r>
              <a:rPr dirty="0"/>
              <a:t> de </a:t>
            </a:r>
            <a:r>
              <a:rPr dirty="0" err="1"/>
              <a:t>bancos</a:t>
            </a:r>
            <a:r>
              <a:rPr dirty="0"/>
              <a:t> de dados </a:t>
            </a:r>
            <a:r>
              <a:rPr dirty="0" err="1"/>
              <a:t>locais</a:t>
            </a:r>
            <a:r>
              <a:rPr dirty="0"/>
              <a:t> para </a:t>
            </a:r>
            <a:r>
              <a:rPr dirty="0" err="1"/>
              <a:t>bancos</a:t>
            </a:r>
            <a:r>
              <a:rPr dirty="0"/>
              <a:t> de dados </a:t>
            </a:r>
            <a:r>
              <a:rPr dirty="0" err="1"/>
              <a:t>gerenciados</a:t>
            </a:r>
            <a:r>
              <a:rPr dirty="0"/>
              <a:t> do AWS RDS (Oracle, SQL Server, MySQL, MariaDB, PostgreSQL). A IDC </a:t>
            </a:r>
            <a:r>
              <a:rPr dirty="0" err="1"/>
              <a:t>conduziu</a:t>
            </a:r>
            <a:r>
              <a:rPr dirty="0"/>
              <a:t> </a:t>
            </a:r>
            <a:r>
              <a:rPr dirty="0" err="1"/>
              <a:t>entrevistas</a:t>
            </a:r>
            <a:r>
              <a:rPr dirty="0"/>
              <a:t> </a:t>
            </a:r>
            <a:r>
              <a:rPr dirty="0" err="1"/>
              <a:t>detalhadas</a:t>
            </a:r>
            <a:r>
              <a:rPr dirty="0"/>
              <a:t> com </a:t>
            </a:r>
            <a:r>
              <a:rPr dirty="0" err="1"/>
              <a:t>vários</a:t>
            </a:r>
            <a:r>
              <a:rPr dirty="0"/>
              <a:t> </a:t>
            </a:r>
            <a:r>
              <a:rPr dirty="0" err="1"/>
              <a:t>clientes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vários</a:t>
            </a:r>
            <a:r>
              <a:rPr dirty="0"/>
              <a:t> </a:t>
            </a:r>
            <a:r>
              <a:rPr dirty="0" err="1"/>
              <a:t>setores</a:t>
            </a:r>
            <a:r>
              <a:rPr dirty="0"/>
              <a:t>, de </a:t>
            </a:r>
            <a:r>
              <a:rPr dirty="0" err="1"/>
              <a:t>empresas</a:t>
            </a:r>
            <a:r>
              <a:rPr dirty="0"/>
              <a:t> de </a:t>
            </a:r>
            <a:r>
              <a:rPr dirty="0" err="1"/>
              <a:t>pequeno</a:t>
            </a:r>
            <a:r>
              <a:rPr dirty="0"/>
              <a:t> a </a:t>
            </a:r>
            <a:r>
              <a:rPr dirty="0" err="1"/>
              <a:t>grande</a:t>
            </a:r>
            <a:r>
              <a:rPr dirty="0"/>
              <a:t> </a:t>
            </a:r>
            <a:r>
              <a:rPr dirty="0" err="1"/>
              <a:t>porte</a:t>
            </a:r>
            <a:r>
              <a:rPr dirty="0"/>
              <a:t>. Eles </a:t>
            </a:r>
            <a:r>
              <a:rPr dirty="0" err="1"/>
              <a:t>então</a:t>
            </a:r>
            <a:r>
              <a:rPr dirty="0"/>
              <a:t> </a:t>
            </a:r>
            <a:r>
              <a:rPr dirty="0" err="1"/>
              <a:t>levaram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consideração</a:t>
            </a:r>
            <a:r>
              <a:rPr dirty="0"/>
              <a:t> dados </a:t>
            </a:r>
            <a:r>
              <a:rPr dirty="0" err="1"/>
              <a:t>quantitativos</a:t>
            </a:r>
            <a:r>
              <a:rPr dirty="0"/>
              <a:t> e </a:t>
            </a:r>
            <a:r>
              <a:rPr dirty="0" err="1"/>
              <a:t>qualitativos</a:t>
            </a:r>
            <a:r>
              <a:rPr dirty="0"/>
              <a:t> para </a:t>
            </a:r>
            <a:r>
              <a:rPr dirty="0" err="1"/>
              <a:t>determinar</a:t>
            </a:r>
            <a:r>
              <a:rPr dirty="0"/>
              <a:t> </a:t>
            </a:r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mensuráveis</a:t>
            </a:r>
            <a:r>
              <a:rPr dirty="0"/>
              <a:t> </a:t>
            </a:r>
            <a:r>
              <a:rPr dirty="0" err="1"/>
              <a:t>concretos</a:t>
            </a:r>
            <a:r>
              <a:rPr dirty="0"/>
              <a:t>. Em </a:t>
            </a:r>
            <a:r>
              <a:rPr dirty="0" err="1"/>
              <a:t>seguida</a:t>
            </a:r>
            <a:r>
              <a:rPr dirty="0"/>
              <a:t>, a IDC </a:t>
            </a:r>
            <a:r>
              <a:rPr dirty="0" err="1"/>
              <a:t>criou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organização</a:t>
            </a:r>
            <a:r>
              <a:rPr dirty="0"/>
              <a:t> </a:t>
            </a:r>
            <a:r>
              <a:rPr dirty="0" err="1"/>
              <a:t>composta</a:t>
            </a:r>
            <a:r>
              <a:rPr dirty="0"/>
              <a:t> e </a:t>
            </a:r>
            <a:r>
              <a:rPr dirty="0" err="1"/>
              <a:t>calculou</a:t>
            </a:r>
            <a:r>
              <a:rPr dirty="0"/>
              <a:t> a </a:t>
            </a:r>
            <a:r>
              <a:rPr dirty="0" err="1"/>
              <a:t>média</a:t>
            </a:r>
            <a:r>
              <a:rPr dirty="0"/>
              <a:t> dos dados de </a:t>
            </a:r>
            <a:r>
              <a:rPr dirty="0" err="1"/>
              <a:t>todas</a:t>
            </a:r>
            <a:r>
              <a:rPr dirty="0"/>
              <a:t> as </a:t>
            </a:r>
            <a:r>
              <a:rPr dirty="0" err="1"/>
              <a:t>fontes</a:t>
            </a:r>
            <a:r>
              <a:rPr dirty="0"/>
              <a:t> para </a:t>
            </a:r>
            <a:r>
              <a:rPr dirty="0" err="1"/>
              <a:t>criar</a:t>
            </a:r>
            <a:r>
              <a:rPr dirty="0"/>
              <a:t> os dados </a:t>
            </a:r>
            <a:r>
              <a:rPr dirty="0" err="1"/>
              <a:t>aqui</a:t>
            </a:r>
            <a:r>
              <a:rPr dirty="0"/>
              <a:t>. Nota </a:t>
            </a:r>
            <a:r>
              <a:rPr dirty="0" err="1"/>
              <a:t>importante</a:t>
            </a:r>
            <a:r>
              <a:rPr dirty="0"/>
              <a:t>: Esta </a:t>
            </a:r>
            <a:r>
              <a:rPr dirty="0" err="1"/>
              <a:t>é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composição</a:t>
            </a:r>
            <a:r>
              <a:rPr dirty="0"/>
              <a:t>. Os </a:t>
            </a:r>
            <a:r>
              <a:rPr dirty="0" err="1"/>
              <a:t>resultados</a:t>
            </a:r>
            <a:r>
              <a:rPr dirty="0"/>
              <a:t> </a:t>
            </a:r>
            <a:r>
              <a:rPr dirty="0" err="1"/>
              <a:t>individuais</a:t>
            </a:r>
            <a:r>
              <a:rPr dirty="0"/>
              <a:t> de </a:t>
            </a:r>
            <a:r>
              <a:rPr dirty="0" err="1"/>
              <a:t>cada</a:t>
            </a:r>
            <a:r>
              <a:rPr dirty="0"/>
              <a:t> </a:t>
            </a:r>
            <a:r>
              <a:rPr dirty="0" err="1"/>
              <a:t>organização</a:t>
            </a:r>
            <a:r>
              <a:rPr dirty="0"/>
              <a:t> </a:t>
            </a:r>
            <a:r>
              <a:rPr dirty="0" err="1"/>
              <a:t>podem</a:t>
            </a:r>
            <a:r>
              <a:rPr dirty="0"/>
              <a:t> </a:t>
            </a:r>
            <a:r>
              <a:rPr dirty="0" err="1"/>
              <a:t>variar</a:t>
            </a:r>
            <a:r>
              <a:rPr dirty="0"/>
              <a:t>, com </a:t>
            </a:r>
            <a:r>
              <a:rPr dirty="0" err="1"/>
              <a:t>algumas</a:t>
            </a:r>
            <a:r>
              <a:rPr dirty="0"/>
              <a:t> </a:t>
            </a:r>
            <a:r>
              <a:rPr dirty="0" err="1"/>
              <a:t>obtendo</a:t>
            </a:r>
            <a:r>
              <a:rPr dirty="0"/>
              <a:t> </a:t>
            </a:r>
            <a:r>
              <a:rPr dirty="0" err="1"/>
              <a:t>maiores</a:t>
            </a:r>
            <a:r>
              <a:rPr dirty="0"/>
              <a:t> </a:t>
            </a:r>
            <a:r>
              <a:rPr dirty="0" err="1"/>
              <a:t>benefícios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algumas</a:t>
            </a:r>
            <a:r>
              <a:rPr dirty="0"/>
              <a:t> </a:t>
            </a:r>
            <a:r>
              <a:rPr dirty="0" err="1"/>
              <a:t>áreas</a:t>
            </a:r>
            <a:r>
              <a:rPr dirty="0"/>
              <a:t> e </a:t>
            </a:r>
            <a:r>
              <a:rPr dirty="0" err="1"/>
              <a:t>menores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outras</a:t>
            </a:r>
            <a:r>
              <a:rPr dirty="0"/>
              <a:t>.</a:t>
            </a:r>
          </a:p>
          <a:p>
            <a:r>
              <a:rPr dirty="0"/>
              <a:t>Link para </a:t>
            </a:r>
            <a:r>
              <a:rPr dirty="0" err="1"/>
              <a:t>estudar</a:t>
            </a:r>
            <a:r>
              <a:rPr dirty="0"/>
              <a:t> (</a:t>
            </a:r>
            <a:r>
              <a:rPr dirty="0" err="1"/>
              <a:t>fechado</a:t>
            </a:r>
            <a:r>
              <a:rPr dirty="0"/>
              <a:t>) - https://</a:t>
            </a:r>
            <a:r>
              <a:rPr dirty="0" err="1"/>
              <a:t>pages.awscloud.com</a:t>
            </a:r>
            <a:r>
              <a:rPr dirty="0"/>
              <a:t>/</a:t>
            </a:r>
            <a:r>
              <a:rPr dirty="0" err="1"/>
              <a:t>RDS_BusinessValue_WP.html?trk</a:t>
            </a:r>
            <a:r>
              <a:rPr dirty="0"/>
              <a:t>=</a:t>
            </a:r>
            <a:r>
              <a:rPr dirty="0" err="1"/>
              <a:t>ar_card</a:t>
            </a:r>
            <a:endParaRPr dirty="0"/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9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2BEF9-87A8-7D68-0F02-662D23A5DF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59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8F0EA9-9C9C-B0EB-406C-EC61CBED0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5641E87-3959-C30B-6B14-0221106C971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E319CAD-E978-D894-8456-82C52BE625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32A9F-A1D9-B3E5-FEA5-EA2418A59304}"/>
              </a:ext>
            </a:extLst>
          </p:cNvPr>
          <p:cNvSpPr txBox="1"/>
          <p:nvPr userDrawn="1"/>
        </p:nvSpPr>
        <p:spPr>
          <a:xfrm>
            <a:off x="605372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660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357">
          <p15:clr>
            <a:srgbClr val="FBAE40"/>
          </p15:clr>
        </p15:guide>
        <p15:guide id="3" orient="horz" pos="3283">
          <p15:clr>
            <a:srgbClr val="FBAE40"/>
          </p15:clr>
        </p15:guide>
        <p15:guide id="4" orient="horz" pos="1526">
          <p15:clr>
            <a:srgbClr val="FBAE40"/>
          </p15:clr>
        </p15:guide>
        <p15:guide id="5" orient="horz" pos="20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930489-A60D-124F-90F7-0722F4F27B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D12BD-1929-1C99-B9C2-2B51BF3AA2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787C6-30D5-DDCF-BD4F-A2EBC5E14BFA}"/>
              </a:ext>
            </a:extLst>
          </p:cNvPr>
          <p:cNvSpPr txBox="1"/>
          <p:nvPr userDrawn="1"/>
        </p:nvSpPr>
        <p:spPr>
          <a:xfrm>
            <a:off x="1353986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124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908" y="3871862"/>
            <a:ext cx="8188643" cy="557717"/>
          </a:xfrm>
        </p:spPr>
        <p:txBody>
          <a:bodyPr/>
          <a:lstStyle>
            <a:lvl1pPr>
              <a:defRPr sz="336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83439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5C29CE-3041-7140-9BA9-DCB3249F163A}" type="datetime1">
              <a:rPr lang="en-US" smtClean="0"/>
              <a:pPr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34390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421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B167C2-2A0E-8846-8C05-7763F985A3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49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49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4694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4694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6440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6440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408D6-FA17-43C2-A157-35FBD54F11DA}"/>
              </a:ext>
            </a:extLst>
          </p:cNvPr>
          <p:cNvSpPr txBox="1"/>
          <p:nvPr userDrawn="1"/>
        </p:nvSpPr>
        <p:spPr>
          <a:xfrm>
            <a:off x="750723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2024,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912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1950C10-454D-FE4C-9A5D-664D102CB7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49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49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4694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4694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6440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6440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412F2-4205-4E1C-8F39-6E833A44F352}"/>
              </a:ext>
            </a:extLst>
          </p:cNvPr>
          <p:cNvSpPr txBox="1"/>
          <p:nvPr userDrawn="1"/>
        </p:nvSpPr>
        <p:spPr>
          <a:xfrm>
            <a:off x="750723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887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683C566-26CB-9C4F-B284-C7CD737CE5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49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49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4694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4694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6440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6440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A45CA-161F-B029-8EF4-AB56A8B7E61E}"/>
              </a:ext>
            </a:extLst>
          </p:cNvPr>
          <p:cNvSpPr txBox="1"/>
          <p:nvPr userDrawn="1"/>
        </p:nvSpPr>
        <p:spPr>
          <a:xfrm>
            <a:off x="750723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904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EDE91B4-4462-2246-8DF5-3687FF455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49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49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4694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4694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6440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6440" y="4789170"/>
            <a:ext cx="2377441" cy="624145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07777-4C68-9499-2786-08D2ADA60EE7}"/>
              </a:ext>
            </a:extLst>
          </p:cNvPr>
          <p:cNvSpPr txBox="1"/>
          <p:nvPr userDrawn="1"/>
        </p:nvSpPr>
        <p:spPr>
          <a:xfrm>
            <a:off x="750723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647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347416"/>
            <a:ext cx="12874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1925" y="1427018"/>
            <a:ext cx="12874752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1067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431414"/>
            <a:ext cx="7753199" cy="908556"/>
          </a:xfrm>
        </p:spPr>
        <p:txBody>
          <a:bodyPr wrap="square" anchor="t" anchorCtr="0"/>
          <a:lstStyle>
            <a:lvl1pPr algn="l">
              <a:defRPr sz="5760" b="1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303271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1" i="0" cap="none" spc="0" baseline="0">
                <a:latin typeface="Amazon Ember Display" panose="020F0603020204020204" pitchFamily="34" charset="0"/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1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65642"/>
            <a:ext cx="7772402" cy="291747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440" b="1" i="0" cap="all" spc="36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75303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74EB23B-919A-BFED-765C-3BE712CDE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8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" y="537668"/>
            <a:ext cx="13167360" cy="642637"/>
          </a:xfrm>
        </p:spPr>
        <p:txBody>
          <a:bodyPr/>
          <a:lstStyle>
            <a:lvl1pPr>
              <a:defRPr b="1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B3278F7-D705-26FD-30EB-6DC39BDBD85F}"/>
              </a:ext>
            </a:extLst>
          </p:cNvPr>
          <p:cNvSpPr txBox="1">
            <a:spLocks/>
          </p:cNvSpPr>
          <p:nvPr userDrawn="1"/>
        </p:nvSpPr>
        <p:spPr>
          <a:xfrm>
            <a:off x="13145414" y="7604151"/>
            <a:ext cx="1135786" cy="438150"/>
          </a:xfrm>
          <a:prstGeom prst="rect">
            <a:avLst/>
          </a:prstGeom>
          <a:solidFill>
            <a:srgbClr val="232F3E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31520" rtl="0" eaLnBrk="1" latinLnBrk="0" hangingPunct="1"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4">
              <a:defRPr/>
            </a:pPr>
            <a:fld id="{7834CDD4-D76F-4459-B025-0310E913C243}" type="slidenum">
              <a:rPr lang="en-US" sz="1000">
                <a:latin typeface="Amazon Ember"/>
              </a:rPr>
              <a:pPr defTabSz="914364">
                <a:defRPr/>
              </a:pPr>
              <a:t>‹#›</a:t>
            </a:fld>
            <a:endParaRPr lang="en-US" sz="1000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8342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68" y="537668"/>
            <a:ext cx="13167360" cy="642637"/>
          </a:xfrm>
        </p:spPr>
        <p:txBody>
          <a:bodyPr/>
          <a:lstStyle>
            <a:lvl1pPr>
              <a:defRPr b="1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9468A28-8918-4700-8A0C-ADC71DECD3A9}"/>
              </a:ext>
            </a:extLst>
          </p:cNvPr>
          <p:cNvSpPr txBox="1">
            <a:spLocks/>
          </p:cNvSpPr>
          <p:nvPr userDrawn="1"/>
        </p:nvSpPr>
        <p:spPr>
          <a:xfrm>
            <a:off x="13145414" y="7605155"/>
            <a:ext cx="1135786" cy="438150"/>
          </a:xfrm>
          <a:prstGeom prst="rect">
            <a:avLst/>
          </a:prstGeom>
          <a:solidFill>
            <a:srgbClr val="232F3E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31520" rtl="0" eaLnBrk="1" latinLnBrk="0" hangingPunct="1"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4">
              <a:defRPr/>
            </a:pPr>
            <a:fld id="{7834CDD4-D76F-4459-B025-0310E913C243}" type="slidenum">
              <a:rPr lang="en-US" sz="1000">
                <a:latin typeface="Amazon Ember"/>
              </a:rPr>
              <a:pPr defTabSz="914364">
                <a:defRPr/>
              </a:pPr>
              <a:t>‹#›</a:t>
            </a:fld>
            <a:endParaRPr lang="en-US" sz="1000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230098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3191763-DCC8-A1CA-BD31-37D135471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32E592E-48DF-7F63-6BC6-4E37D3F46F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7641D3A-328B-56E3-5FA0-7C0199B62D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84833CB-E99E-1A9B-7755-C4E38C5D44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FF31AB3-C2CB-DB97-8739-9EA8BD60AE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84F2B086-5B84-C514-1E40-9448A94BFE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CE349-AD7D-7C58-92BD-E65216534BDA}"/>
              </a:ext>
            </a:extLst>
          </p:cNvPr>
          <p:cNvSpPr txBox="1"/>
          <p:nvPr userDrawn="1"/>
        </p:nvSpPr>
        <p:spPr>
          <a:xfrm>
            <a:off x="605372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747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357">
          <p15:clr>
            <a:srgbClr val="FBAE40"/>
          </p15:clr>
        </p15:guide>
        <p15:guide id="3" orient="horz" pos="3283">
          <p15:clr>
            <a:srgbClr val="FBAE40"/>
          </p15:clr>
        </p15:guide>
        <p15:guide id="4" orient="horz" pos="1526">
          <p15:clr>
            <a:srgbClr val="FBAE40"/>
          </p15:clr>
        </p15:guide>
        <p15:guide id="5" orient="horz" pos="207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723" y="844588"/>
            <a:ext cx="1203808" cy="72022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2949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2949" y="4789171"/>
            <a:ext cx="2377441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4694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4694" y="4789171"/>
            <a:ext cx="2377441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6440" y="4364438"/>
            <a:ext cx="2377441" cy="424732"/>
          </a:xfrm>
        </p:spPr>
        <p:txBody>
          <a:bodyPr anchor="b" anchorCtr="0"/>
          <a:lstStyle>
            <a:lvl1pPr marL="0" indent="0">
              <a:buNone/>
              <a:defRPr sz="240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6440" y="4789171"/>
            <a:ext cx="2377441" cy="642637"/>
          </a:xfrm>
        </p:spPr>
        <p:txBody>
          <a:bodyPr/>
          <a:lstStyle>
            <a:lvl1pPr marL="0" indent="0">
              <a:spcAft>
                <a:spcPts val="720"/>
              </a:spcAft>
              <a:buNone/>
              <a:defRPr sz="1920" b="1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731519" y="2953453"/>
            <a:ext cx="8241030" cy="110799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760" b="1" i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 userDrawn="1"/>
        </p:nvSpPr>
        <p:spPr>
          <a:xfrm>
            <a:off x="75303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77236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605371" y="7667776"/>
            <a:ext cx="4666662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0496D7F-8811-9C40-8AD9-1215D49C64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4E46639-F61D-9F4E-968F-2A5A6E6F3E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0110855-9386-BD40-9094-B241BE8F6C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48520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431414"/>
            <a:ext cx="7753199" cy="890115"/>
          </a:xfrm>
        </p:spPr>
        <p:txBody>
          <a:bodyPr wrap="square" anchor="t" anchorCtr="0"/>
          <a:lstStyle>
            <a:lvl1pPr algn="l">
              <a:defRPr sz="576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303271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65642"/>
            <a:ext cx="7772402" cy="291747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440" b="1" i="0" cap="all" spc="36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605371" y="7667776"/>
            <a:ext cx="4666662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0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369301" y="7667776"/>
            <a:ext cx="4666662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7/4/24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1519" y="2092377"/>
            <a:ext cx="2852928" cy="424732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1518" y="2569865"/>
            <a:ext cx="2852928" cy="1249188"/>
          </a:xfrm>
        </p:spPr>
        <p:txBody>
          <a:bodyPr/>
          <a:lstStyle>
            <a:lvl1pPr marL="0" indent="0">
              <a:buNone/>
              <a:defRPr sz="2160"/>
            </a:lvl1pPr>
            <a:lvl2pPr marL="342900" indent="0">
              <a:buNone/>
              <a:defRPr sz="1920"/>
            </a:lvl2pPr>
            <a:lvl3pPr marL="754380" indent="0">
              <a:buNone/>
              <a:defRPr sz="1680"/>
            </a:lvl3pPr>
            <a:lvl4pPr marL="1030606" indent="0">
              <a:buNone/>
              <a:defRPr sz="1440"/>
            </a:lvl4pPr>
            <a:lvl5pPr marL="1236346" indent="0">
              <a:buNone/>
              <a:defRPr sz="144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69663" y="2092377"/>
            <a:ext cx="2852928" cy="424732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69663" y="2569865"/>
            <a:ext cx="2852928" cy="1249188"/>
          </a:xfrm>
        </p:spPr>
        <p:txBody>
          <a:bodyPr/>
          <a:lstStyle>
            <a:lvl1pPr marL="0" indent="0">
              <a:buNone/>
              <a:defRPr sz="2160"/>
            </a:lvl1pPr>
            <a:lvl2pPr marL="342900" indent="0">
              <a:buNone/>
              <a:defRPr sz="1920"/>
            </a:lvl2pPr>
            <a:lvl3pPr marL="754380" indent="0">
              <a:buNone/>
              <a:defRPr sz="1680"/>
            </a:lvl3pPr>
            <a:lvl4pPr marL="1030606" indent="0">
              <a:buNone/>
              <a:defRPr sz="1440"/>
            </a:lvl4pPr>
            <a:lvl5pPr marL="1236346" indent="0">
              <a:buNone/>
              <a:defRPr sz="144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07807" y="2092377"/>
            <a:ext cx="2852928" cy="424732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607808" y="2569865"/>
            <a:ext cx="2852928" cy="1249188"/>
          </a:xfrm>
        </p:spPr>
        <p:txBody>
          <a:bodyPr/>
          <a:lstStyle>
            <a:lvl1pPr marL="0" indent="0">
              <a:buNone/>
              <a:defRPr sz="2160"/>
            </a:lvl1pPr>
            <a:lvl2pPr marL="342900" indent="0">
              <a:buNone/>
              <a:defRPr sz="1920"/>
            </a:lvl2pPr>
            <a:lvl3pPr marL="754380" indent="0">
              <a:buNone/>
              <a:defRPr sz="1680"/>
            </a:lvl3pPr>
            <a:lvl4pPr marL="1030606" indent="0">
              <a:buNone/>
              <a:defRPr sz="1440"/>
            </a:lvl4pPr>
            <a:lvl5pPr marL="1236346" indent="0">
              <a:buNone/>
              <a:defRPr sz="144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5952" y="2092377"/>
            <a:ext cx="2852928" cy="424732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5952" y="2569865"/>
            <a:ext cx="2852928" cy="1249188"/>
          </a:xfrm>
        </p:spPr>
        <p:txBody>
          <a:bodyPr/>
          <a:lstStyle>
            <a:lvl1pPr marL="0" indent="0">
              <a:buNone/>
              <a:defRPr sz="2160"/>
            </a:lvl1pPr>
            <a:lvl2pPr marL="342900" indent="0">
              <a:buNone/>
              <a:defRPr sz="1920"/>
            </a:lvl2pPr>
            <a:lvl3pPr marL="754380" indent="0">
              <a:buNone/>
              <a:defRPr sz="1680"/>
            </a:lvl3pPr>
            <a:lvl4pPr marL="1030606" indent="0">
              <a:buNone/>
              <a:defRPr sz="1440"/>
            </a:lvl4pPr>
            <a:lvl5pPr marL="1236346" indent="0">
              <a:buNone/>
              <a:defRPr sz="144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7/4/24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F263C93-CEAA-8219-2760-75B6BBAA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567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2057400"/>
            <a:ext cx="13167360" cy="3015890"/>
          </a:xfrm>
        </p:spPr>
        <p:txBody>
          <a:bodyPr/>
          <a:lstStyle>
            <a:lvl1pPr marL="0" indent="0">
              <a:spcAft>
                <a:spcPts val="2160"/>
              </a:spcAft>
              <a:buNone/>
              <a:defRPr/>
            </a:lvl1pPr>
            <a:lvl2pPr marL="342900" indent="0">
              <a:spcAft>
                <a:spcPts val="2160"/>
              </a:spcAft>
              <a:buNone/>
              <a:defRPr/>
            </a:lvl2pPr>
            <a:lvl3pPr marL="754380" indent="0">
              <a:spcAft>
                <a:spcPts val="2160"/>
              </a:spcAft>
              <a:buNone/>
              <a:defRPr/>
            </a:lvl3pPr>
            <a:lvl4pPr marL="1097280" indent="0">
              <a:spcAft>
                <a:spcPts val="2160"/>
              </a:spcAft>
              <a:buNone/>
              <a:defRPr/>
            </a:lvl4pPr>
            <a:lvl5pPr marL="1371600" indent="0">
              <a:spcAft>
                <a:spcPts val="216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0A70A-79B9-FAFD-CB09-7BE709526C57}"/>
              </a:ext>
            </a:extLst>
          </p:cNvPr>
          <p:cNvSpPr txBox="1"/>
          <p:nvPr userDrawn="1"/>
        </p:nvSpPr>
        <p:spPr>
          <a:xfrm>
            <a:off x="605372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740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357">
          <p15:clr>
            <a:srgbClr val="FBAE40"/>
          </p15:clr>
        </p15:guide>
        <p15:guide id="3" orient="horz" pos="3283">
          <p15:clr>
            <a:srgbClr val="FBAE40"/>
          </p15:clr>
        </p15:guide>
        <p15:guide id="4" orient="horz" pos="1526">
          <p15:clr>
            <a:srgbClr val="FBAE40"/>
          </p15:clr>
        </p15:guide>
        <p15:guide id="5" orient="horz" pos="20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-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58269-151D-AA4F-B684-E0931AE0F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8" y="2551391"/>
            <a:ext cx="7753199" cy="908556"/>
          </a:xfrm>
        </p:spPr>
        <p:txBody>
          <a:bodyPr wrap="square" anchor="t" anchorCtr="0"/>
          <a:lstStyle>
            <a:lvl1pPr algn="l"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517" y="3488064"/>
            <a:ext cx="7753198" cy="642637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840" b="0" i="0" cap="none" spc="0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1518" y="2075302"/>
            <a:ext cx="7772402" cy="40812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280" b="1" i="0" cap="all" spc="36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23" y="661708"/>
            <a:ext cx="1203808" cy="72022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18" y="5219655"/>
            <a:ext cx="4556762" cy="4247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4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518" y="5715001"/>
            <a:ext cx="4556762" cy="642637"/>
          </a:xfrm>
        </p:spPr>
        <p:txBody>
          <a:bodyPr wrap="square"/>
          <a:lstStyle>
            <a:lvl1pPr marL="0" indent="0">
              <a:spcAft>
                <a:spcPts val="360"/>
              </a:spcAft>
              <a:buNone/>
              <a:defRPr sz="192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4AA99-EB27-1226-DD72-8602BA5DC26A}"/>
              </a:ext>
            </a:extLst>
          </p:cNvPr>
          <p:cNvSpPr txBox="1"/>
          <p:nvPr userDrawn="1"/>
        </p:nvSpPr>
        <p:spPr>
          <a:xfrm>
            <a:off x="605372" y="7667776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664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357">
          <p15:clr>
            <a:srgbClr val="FBAE40"/>
          </p15:clr>
        </p15:guide>
        <p15:guide id="3" orient="horz" pos="3283">
          <p15:clr>
            <a:srgbClr val="FBAE40"/>
          </p15:clr>
        </p15:guide>
        <p15:guide id="4" orient="horz" pos="1526">
          <p15:clr>
            <a:srgbClr val="FBAE40"/>
          </p15:clr>
        </p15:guide>
        <p15:guide id="5" orient="horz" pos="20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2DE085-2AC6-8547-A953-839B51397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65760"/>
            <a:ext cx="13982827" cy="790814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+mj-lt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 only layout – Type title here</a:t>
            </a:r>
          </a:p>
        </p:txBody>
      </p:sp>
    </p:spTree>
    <p:extLst>
      <p:ext uri="{BB962C8B-B14F-4D97-AF65-F5344CB8AC3E}">
        <p14:creationId xmlns:p14="http://schemas.microsoft.com/office/powerpoint/2010/main" val="134249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65760"/>
            <a:ext cx="13982827" cy="805278"/>
          </a:xfrm>
          <a:prstGeom prst="rect">
            <a:avLst/>
          </a:prstGeo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+mj-lt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 and subtitle layout – Type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183136"/>
            <a:ext cx="13982700" cy="5447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800" b="1" i="0" cap="all" spc="3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Type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49222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041CDB-E9A3-E8A2-4410-89447AF17215}"/>
              </a:ext>
            </a:extLst>
          </p:cNvPr>
          <p:cNvSpPr txBox="1"/>
          <p:nvPr userDrawn="1"/>
        </p:nvSpPr>
        <p:spPr>
          <a:xfrm>
            <a:off x="1353986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3241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233416-0B02-4443-8A4B-F72AB5B86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B3300-146E-3079-D0C7-26A4539477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0F35C-CFD3-D579-1A95-07B616910456}"/>
              </a:ext>
            </a:extLst>
          </p:cNvPr>
          <p:cNvSpPr txBox="1"/>
          <p:nvPr userDrawn="1"/>
        </p:nvSpPr>
        <p:spPr>
          <a:xfrm>
            <a:off x="1353986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5909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69D89F-43BC-9C46-92A8-7CE20CA4D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" y="0"/>
            <a:ext cx="14624479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3261643"/>
            <a:ext cx="9387840" cy="1706314"/>
          </a:xfrm>
        </p:spPr>
        <p:txBody>
          <a:bodyPr anchor="ctr" anchorCtr="0"/>
          <a:lstStyle>
            <a:lvl1pPr>
              <a:defRPr sz="576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5040" y="754740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097280" rtl="0" eaLnBrk="1" latinLnBrk="0" hangingPunct="1">
              <a:defRPr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6B23A-CF6C-9D98-FA16-62FA1A1E6A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B4942B-092C-640D-3EF6-CE640351EC6F}"/>
              </a:ext>
            </a:extLst>
          </p:cNvPr>
          <p:cNvSpPr txBox="1"/>
          <p:nvPr userDrawn="1"/>
        </p:nvSpPr>
        <p:spPr>
          <a:xfrm>
            <a:off x="1353986" y="7602107"/>
            <a:ext cx="2340705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>
                <a:solidFill>
                  <a:schemeClr val="tx2"/>
                </a:solidFill>
              </a:rPr>
              <a:t>© 2023,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9030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49AE840-8C68-4ACE-E753-8B0336DC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D1B899-D031-895C-C570-32C9E90ED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16C79-A101-21EB-812D-11B54DF4319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3" y="7763131"/>
            <a:ext cx="418592" cy="25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D9D447-E6CF-2556-0412-3D252DB52ABF}"/>
              </a:ext>
            </a:extLst>
          </p:cNvPr>
          <p:cNvSpPr txBox="1"/>
          <p:nvPr userDrawn="1"/>
        </p:nvSpPr>
        <p:spPr>
          <a:xfrm>
            <a:off x="1369301" y="7746786"/>
            <a:ext cx="2316660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20" dirty="0"/>
              <a:t>© 2024, Amazon Web Services, Inc. or its affiliates. 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14" r:id="rId1"/>
    <p:sldLayoutId id="2147484515" r:id="rId2"/>
    <p:sldLayoutId id="2147484516" r:id="rId3"/>
    <p:sldLayoutId id="2147484517" r:id="rId4"/>
    <p:sldLayoutId id="2147484480" r:id="rId5"/>
    <p:sldLayoutId id="2147484481" r:id="rId6"/>
    <p:sldLayoutId id="2147484518" r:id="rId7"/>
    <p:sldLayoutId id="2147484519" r:id="rId8"/>
    <p:sldLayoutId id="2147484520" r:id="rId9"/>
    <p:sldLayoutId id="2147484521" r:id="rId10"/>
    <p:sldLayoutId id="2147484522" r:id="rId11"/>
    <p:sldLayoutId id="2147484523" r:id="rId12"/>
    <p:sldLayoutId id="2147484524" r:id="rId13"/>
    <p:sldLayoutId id="2147484525" r:id="rId14"/>
    <p:sldLayoutId id="2147484526" r:id="rId15"/>
    <p:sldLayoutId id="2147484529" r:id="rId16"/>
  </p:sldLayoutIdLst>
  <p:transition>
    <p:fade/>
  </p:transition>
  <p:hf hdr="0" dt="0"/>
  <p:txStyles>
    <p:titleStyle>
      <a:lvl1pPr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4800" kern="1200" spc="-120" dirty="0">
          <a:ln w="3175">
            <a:noFill/>
          </a:ln>
          <a:solidFill>
            <a:schemeClr val="tx2"/>
          </a:solidFill>
          <a:latin typeface="+mj-lt"/>
          <a:ea typeface="Amazon Ember Heavy" panose="020B0803020204020204" pitchFamily="34" charset="0"/>
          <a:cs typeface="Amazon Ember Heavy" panose="020B0803020204020204" pitchFamily="34" charset="0"/>
        </a:defRPr>
      </a:lvl1pPr>
      <a:lvl2pPr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2pPr>
      <a:lvl3pPr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3pPr>
      <a:lvl4pPr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4pPr>
      <a:lvl5pPr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5pPr>
      <a:lvl6pPr marL="457200"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6pPr>
      <a:lvl7pPr marL="914400"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7pPr>
      <a:lvl8pPr marL="1371600"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8pPr>
      <a:lvl9pPr marL="1828800" algn="l" defTabSz="10969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Amazon Ember Light" panose="020B0403020204020204" pitchFamily="34" charset="0"/>
          <a:cs typeface="Amazon Ember Light" panose="020B0403020204020204" pitchFamily="34" charset="0"/>
        </a:defRPr>
      </a:lvl9pPr>
    </p:titleStyle>
    <p:bodyStyle>
      <a:lvl1pPr algn="l" defTabSz="109696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panose="020B0604020202020204" pitchFamily="34" charset="0"/>
        <a:defRPr sz="3200" kern="120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225" algn="l" defTabSz="1096963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defRPr sz="2400" kern="120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1513" algn="l" defTabSz="1096963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defRPr sz="2400" kern="120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39800" algn="l" defTabSz="1096963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defRPr sz="2000" kern="120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09675" algn="l" defTabSz="1096963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90000"/>
        <a:buFont typeface="Arial" panose="020B0604020202020204" pitchFamily="34" charset="0"/>
        <a:defRPr sz="2000" kern="120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92" userDrawn="1">
          <p15:clr>
            <a:srgbClr val="F26B43"/>
          </p15:clr>
        </p15:guide>
        <p15:guide id="4" pos="9024" userDrawn="1">
          <p15:clr>
            <a:srgbClr val="F26B43"/>
          </p15:clr>
        </p15:guide>
        <p15:guide id="5" orient="horz" pos="216" userDrawn="1">
          <p15:clr>
            <a:srgbClr val="F26B43"/>
          </p15:clr>
        </p15:guide>
        <p15:guide id="6" orient="horz" pos="49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097282"/>
            <a:ext cx="13167360" cy="642637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2062780"/>
            <a:ext cx="13167360" cy="264441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233" y="7602107"/>
            <a:ext cx="418592" cy="250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6168894" y="7667776"/>
            <a:ext cx="2292614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" dirty="0"/>
              <a:t>© 2022, Amazon Web Services, Inc. or its affiliates.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CB0CB80-22D3-641E-145D-63914014887D}"/>
              </a:ext>
            </a:extLst>
          </p:cNvPr>
          <p:cNvSpPr txBox="1">
            <a:spLocks/>
          </p:cNvSpPr>
          <p:nvPr userDrawn="1"/>
        </p:nvSpPr>
        <p:spPr>
          <a:xfrm>
            <a:off x="10715040" y="754740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731520" rtl="0" eaLnBrk="1" latinLnBrk="0" hangingPunct="1">
              <a:defRPr sz="1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4">
              <a:defRPr/>
            </a:pPr>
            <a:fld id="{7834CDD4-D76F-4459-B025-0310E913C243}" type="slidenum">
              <a:rPr lang="en-US" sz="1000">
                <a:latin typeface="Amazon Ember"/>
              </a:rPr>
              <a:pPr defTabSz="914364">
                <a:defRPr/>
              </a:pPr>
              <a:t>‹#›</a:t>
            </a:fld>
            <a:endParaRPr lang="en-US" sz="1000" dirty="0"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763236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9" r:id="rId8"/>
    <p:sldLayoutId id="214748454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SzPct val="90000"/>
        <a:buFont typeface="Arial" panose="020B0604020202020204" pitchFamily="34" charset="0"/>
        <a:buChar char="•"/>
        <a:defRPr sz="3360" b="1" i="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61722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SzPct val="90000"/>
        <a:buFont typeface="Wingdings" panose="05000000000000000000" pitchFamily="2" charset="2"/>
        <a:buChar char="§"/>
        <a:defRPr sz="2880" b="1" i="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1028700" indent="-27432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mazon Ember" panose="020B0603020204020204" pitchFamily="34" charset="0"/>
        <a:buChar char="–"/>
        <a:defRPr sz="2400" b="1" i="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236346" indent="-20574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rial" panose="020B0604020202020204" pitchFamily="34" charset="0"/>
        <a:buChar char="•"/>
        <a:defRPr sz="2160" b="1" i="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442086" indent="-205740" algn="l" defTabSz="1097280" rtl="0" eaLnBrk="1" latinLnBrk="0" hangingPunct="1">
        <a:lnSpc>
          <a:spcPct val="90000"/>
        </a:lnSpc>
        <a:spcBef>
          <a:spcPts val="0"/>
        </a:spcBef>
        <a:spcAft>
          <a:spcPts val="1440"/>
        </a:spcAft>
        <a:buFont typeface="Arial" panose="020B0604020202020204" pitchFamily="34" charset="0"/>
        <a:buChar char="•"/>
        <a:defRPr sz="2160" b="1" i="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44" y="166541"/>
            <a:ext cx="12874752" cy="1079598"/>
          </a:xfrm>
        </p:spPr>
        <p:txBody>
          <a:bodyPr/>
          <a:lstStyle/>
          <a:p>
            <a:r>
              <a:rPr lang="pt-BR" sz="4000" dirty="0"/>
              <a:t>Estudo do IDC sobre o impacto positivo do Amazon RDS no negócio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21119" y="1727306"/>
            <a:ext cx="2773367" cy="5325124"/>
            <a:chOff x="1317370" y="1978045"/>
            <a:chExt cx="2773367" cy="5325123"/>
          </a:xfrm>
        </p:grpSpPr>
        <p:sp>
          <p:nvSpPr>
            <p:cNvPr id="5" name="Shape 342"/>
            <p:cNvSpPr/>
            <p:nvPr/>
          </p:nvSpPr>
          <p:spPr>
            <a:xfrm>
              <a:off x="1317370" y="4549815"/>
              <a:ext cx="2773367" cy="2753353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2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/>
            </a:gradFill>
            <a:ln w="12700">
              <a:miter lim="400000"/>
            </a:ln>
          </p:spPr>
          <p:txBody>
            <a:bodyPr lIns="7144" tIns="7144" rIns="7144" bIns="7144" anchor="ctr"/>
            <a:lstStyle/>
            <a:p>
              <a:pPr algn="ctr" defTabSz="116081">
                <a:lnSpc>
                  <a:spcPct val="110000"/>
                </a:lnSpc>
                <a:spcBef>
                  <a:spcPts val="211"/>
                </a:spcBef>
              </a:pPr>
              <a:endParaRPr sz="563" ker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sym typeface="Avenir Next LT Pro Regular"/>
              </a:endParaRPr>
            </a:p>
          </p:txBody>
        </p:sp>
        <p:sp>
          <p:nvSpPr>
            <p:cNvPr id="6" name="Shape 350"/>
            <p:cNvSpPr/>
            <p:nvPr/>
          </p:nvSpPr>
          <p:spPr>
            <a:xfrm>
              <a:off x="1317370" y="4546987"/>
              <a:ext cx="2773366" cy="0"/>
            </a:xfrm>
            <a:prstGeom prst="line">
              <a:avLst/>
            </a:prstGeom>
            <a:ln w="12700">
              <a:solidFill>
                <a:schemeClr val="tx2"/>
              </a:solidFill>
              <a:miter lim="400000"/>
            </a:ln>
          </p:spPr>
          <p:txBody>
            <a:bodyPr lIns="0" tIns="0" rIns="0" bIns="0"/>
            <a:lstStyle/>
            <a:p>
              <a:pPr defTabSz="6429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9" kern="0">
                <a:solidFill>
                  <a:srgbClr val="000000"/>
                </a:solidFill>
                <a:latin typeface="Source Sans Pro" charset="0"/>
                <a:ea typeface="Source Sans Pro" charset="0"/>
                <a:cs typeface="Source Sans Pro" charset="0"/>
                <a:sym typeface="Helvetica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1518348" y="4709855"/>
              <a:ext cx="2365261" cy="259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1350"/>
                </a:spcAft>
                <a:buClr>
                  <a:schemeClr val="tx2"/>
                </a:buClr>
              </a:pP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Automação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de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tarefas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repetitivas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resulta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em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40%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mais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foco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em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iniciativas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estratégicas</a:t>
              </a:r>
              <a:endParaRPr lang="en-US" sz="1800" dirty="0">
                <a:solidFill>
                  <a:schemeClr val="accent1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1518348" y="3988242"/>
              <a:ext cx="2365261" cy="526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1350"/>
                </a:spcAft>
                <a:buClr>
                  <a:schemeClr val="tx2"/>
                </a:buClr>
              </a:pPr>
              <a:r>
                <a:rPr lang="en-US" sz="1800" b="1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Produtividade</a:t>
              </a:r>
              <a:endParaRPr lang="en-US" sz="1800" b="1" dirty="0"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792133" y="1978045"/>
              <a:ext cx="1760986" cy="171218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25164" y="3107101"/>
              <a:ext cx="9108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Mais DBs</a:t>
              </a:r>
            </a:p>
            <a:p>
              <a:pPr algn="ctr"/>
              <a:r>
                <a:rPr lang="en-US" sz="1400" dirty="0"/>
                <a:t>Por DBA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62425" y="2227157"/>
              <a:ext cx="1430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Gerenciamento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0484" y="2474576"/>
              <a:ext cx="17609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60%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96819" y="1727306"/>
            <a:ext cx="2773367" cy="5325124"/>
            <a:chOff x="1317370" y="1978045"/>
            <a:chExt cx="2773367" cy="5325123"/>
          </a:xfrm>
        </p:grpSpPr>
        <p:sp>
          <p:nvSpPr>
            <p:cNvPr id="20" name="Shape 342"/>
            <p:cNvSpPr/>
            <p:nvPr/>
          </p:nvSpPr>
          <p:spPr>
            <a:xfrm>
              <a:off x="1317370" y="4549815"/>
              <a:ext cx="2773367" cy="2753353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  <a:alpha val="2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/>
            </a:gradFill>
            <a:ln w="12700">
              <a:miter lim="400000"/>
            </a:ln>
          </p:spPr>
          <p:txBody>
            <a:bodyPr lIns="7144" tIns="7144" rIns="7144" bIns="7144" anchor="ctr"/>
            <a:lstStyle/>
            <a:p>
              <a:pPr algn="ctr" defTabSz="116081">
                <a:lnSpc>
                  <a:spcPct val="110000"/>
                </a:lnSpc>
                <a:spcBef>
                  <a:spcPts val="211"/>
                </a:spcBef>
              </a:pPr>
              <a:endParaRPr sz="563" kern="0">
                <a:solidFill>
                  <a:srgbClr val="FFFFFF"/>
                </a:solidFill>
                <a:latin typeface="Source Sans Pro" charset="0"/>
                <a:ea typeface="Source Sans Pro" charset="0"/>
                <a:cs typeface="Source Sans Pro" charset="0"/>
                <a:sym typeface="Avenir Next LT Pro Regular"/>
              </a:endParaRPr>
            </a:p>
          </p:txBody>
        </p:sp>
        <p:sp>
          <p:nvSpPr>
            <p:cNvPr id="21" name="Shape 350"/>
            <p:cNvSpPr/>
            <p:nvPr/>
          </p:nvSpPr>
          <p:spPr>
            <a:xfrm>
              <a:off x="1317370" y="4546987"/>
              <a:ext cx="2773366" cy="0"/>
            </a:xfrm>
            <a:prstGeom prst="line">
              <a:avLst/>
            </a:prstGeom>
            <a:ln w="12700">
              <a:solidFill>
                <a:schemeClr val="tx2"/>
              </a:solidFill>
              <a:miter lim="400000"/>
            </a:ln>
          </p:spPr>
          <p:txBody>
            <a:bodyPr lIns="0" tIns="0" rIns="0" bIns="0"/>
            <a:lstStyle/>
            <a:p>
              <a:pPr defTabSz="64291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69" kern="0">
                <a:solidFill>
                  <a:srgbClr val="000000"/>
                </a:solidFill>
                <a:latin typeface="Source Sans Pro" charset="0"/>
                <a:ea typeface="Source Sans Pro" charset="0"/>
                <a:cs typeface="Source Sans Pro" charset="0"/>
                <a:sym typeface="Helvetica"/>
              </a:endParaRPr>
            </a:p>
          </p:txBody>
        </p:sp>
        <p:sp>
          <p:nvSpPr>
            <p:cNvPr id="22" name="Rectangle 21"/>
            <p:cNvSpPr>
              <a:spLocks/>
            </p:cNvSpPr>
            <p:nvPr/>
          </p:nvSpPr>
          <p:spPr bwMode="auto">
            <a:xfrm>
              <a:off x="1518348" y="4709855"/>
              <a:ext cx="2365261" cy="259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1350"/>
                </a:spcAft>
                <a:buClr>
                  <a:schemeClr val="tx2"/>
                </a:buClr>
              </a:pP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Em media clients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aumentam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a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produtividades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dos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desenvolvedores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em</a:t>
              </a:r>
              <a:r>
                <a:rPr lang="en-US" sz="1800" dirty="0">
                  <a:solidFill>
                    <a:schemeClr val="accent1"/>
                  </a:solidFill>
                  <a:ea typeface="Amazon Ember" panose="020B0603020204020204" pitchFamily="34" charset="0"/>
                  <a:cs typeface="Amazon Ember" panose="020B0603020204020204" pitchFamily="34" charset="0"/>
                </a:rPr>
                <a:t> 42%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aumentando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a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capacidade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de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entrega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de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novas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funcionalidades</a:t>
              </a:r>
              <a:r>
                <a:rPr lang="en-US" sz="1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 e </a:t>
              </a:r>
              <a:r>
                <a:rPr lang="en-US" sz="1800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aplicações</a:t>
              </a:r>
              <a:endParaRPr lang="en-US" sz="1800" dirty="0"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pPr algn="ctr">
                <a:spcAft>
                  <a:spcPts val="1350"/>
                </a:spcAft>
                <a:buClr>
                  <a:schemeClr val="tx2"/>
                </a:buClr>
              </a:pPr>
              <a:endParaRPr lang="en-US" sz="1800" dirty="0"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1518348" y="3988242"/>
              <a:ext cx="2365261" cy="526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1350"/>
                </a:spcAft>
                <a:buClr>
                  <a:schemeClr val="tx2"/>
                </a:buClr>
              </a:pPr>
              <a:r>
                <a:rPr lang="en-US" sz="1800" b="1" dirty="0" err="1">
                  <a:ea typeface="Amazon Ember" panose="020B0603020204020204" pitchFamily="34" charset="0"/>
                  <a:cs typeface="Amazon Ember" panose="020B0603020204020204" pitchFamily="34" charset="0"/>
                </a:rPr>
                <a:t>Agilidade</a:t>
              </a:r>
              <a:endParaRPr lang="en-US" sz="1800" b="1" dirty="0"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792133" y="1978045"/>
              <a:ext cx="1760986" cy="1712185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2853" y="3107101"/>
              <a:ext cx="742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Mais</a:t>
              </a:r>
            </a:p>
            <a:p>
              <a:pPr algn="ctr"/>
              <a:r>
                <a:rPr lang="en-US" sz="1400" dirty="0" err="1"/>
                <a:t>Rápida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65226" y="2235747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Implantação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20484" y="2488224"/>
              <a:ext cx="176098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800" dirty="0">
                  <a:ea typeface="Amazon Ember" panose="020B0603020204020204" pitchFamily="34" charset="0"/>
                  <a:cs typeface="Amazon Ember" panose="020B0603020204020204" pitchFamily="34" charset="0"/>
                </a:rPr>
                <a:t>86%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3196E36-8FCE-46D9-9CFD-858D470BFF1B}"/>
              </a:ext>
            </a:extLst>
          </p:cNvPr>
          <p:cNvSpPr/>
          <p:nvPr/>
        </p:nvSpPr>
        <p:spPr bwMode="auto">
          <a:xfrm>
            <a:off x="52943" y="1333720"/>
            <a:ext cx="14613328" cy="612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>
              <a:lnSpc>
                <a:spcPct val="90000"/>
              </a:lnSpc>
              <a:defRPr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AF1F0BA-6FAD-4D91-92FD-5F580FD95492}"/>
              </a:ext>
            </a:extLst>
          </p:cNvPr>
          <p:cNvCxnSpPr>
            <a:cxnSpLocks/>
          </p:cNvCxnSpPr>
          <p:nvPr/>
        </p:nvCxnSpPr>
        <p:spPr>
          <a:xfrm>
            <a:off x="1221119" y="7459580"/>
            <a:ext cx="11660693" cy="0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56000">
                  <a:schemeClr val="accent6"/>
                </a:gs>
                <a:gs pos="44000">
                  <a:schemeClr val="accent5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headEnd type="none" w="med" len="sm"/>
            <a:tailEnd w="lg" len="sm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D2C804-AF6A-42BD-8737-656D70A8735C}"/>
              </a:ext>
            </a:extLst>
          </p:cNvPr>
          <p:cNvCxnSpPr>
            <a:cxnSpLocks/>
          </p:cNvCxnSpPr>
          <p:nvPr/>
        </p:nvCxnSpPr>
        <p:spPr>
          <a:xfrm flipV="1">
            <a:off x="1221118" y="1456169"/>
            <a:ext cx="12000466" cy="18106"/>
          </a:xfrm>
          <a:prstGeom prst="line">
            <a:avLst/>
          </a:prstGeom>
          <a:noFill/>
          <a:ln w="19050" cap="rnd" cmpd="sng" algn="ctr">
            <a:gradFill flip="none" rotWithShape="1">
              <a:gsLst>
                <a:gs pos="56000">
                  <a:schemeClr val="accent6"/>
                </a:gs>
                <a:gs pos="44000">
                  <a:schemeClr val="accent5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0" scaled="1"/>
              <a:tileRect/>
            </a:gradFill>
            <a:prstDash val="solid"/>
            <a:headEnd type="none" w="med" len="sm"/>
            <a:tailEnd w="lg" len="sm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7372520" y="1727306"/>
            <a:ext cx="2773367" cy="5325124"/>
            <a:chOff x="7372518" y="1727305"/>
            <a:chExt cx="2773367" cy="5325123"/>
          </a:xfrm>
        </p:grpSpPr>
        <p:grpSp>
          <p:nvGrpSpPr>
            <p:cNvPr id="3" name="Group 2"/>
            <p:cNvGrpSpPr/>
            <p:nvPr/>
          </p:nvGrpSpPr>
          <p:grpSpPr>
            <a:xfrm>
              <a:off x="7372518" y="1727305"/>
              <a:ext cx="2773367" cy="5325123"/>
              <a:chOff x="7372518" y="1727305"/>
              <a:chExt cx="2773367" cy="5325123"/>
            </a:xfrm>
          </p:grpSpPr>
          <p:sp>
            <p:nvSpPr>
              <p:cNvPr id="29" name="Shape 342"/>
              <p:cNvSpPr/>
              <p:nvPr/>
            </p:nvSpPr>
            <p:spPr>
              <a:xfrm>
                <a:off x="7372518" y="4299075"/>
                <a:ext cx="2773367" cy="275335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4" tIns="7144" rIns="7144" bIns="7144" anchor="ctr"/>
              <a:lstStyle/>
              <a:p>
                <a:pPr algn="ctr" defTabSz="116081">
                  <a:lnSpc>
                    <a:spcPct val="110000"/>
                  </a:lnSpc>
                  <a:spcBef>
                    <a:spcPts val="211"/>
                  </a:spcBef>
                </a:pPr>
                <a:endParaRPr sz="563" kern="0">
                  <a:solidFill>
                    <a:srgbClr val="FFFFFF"/>
                  </a:solidFill>
                  <a:latin typeface="Source Sans Pro" charset="0"/>
                  <a:ea typeface="Source Sans Pro" charset="0"/>
                  <a:cs typeface="Source Sans Pro" charset="0"/>
                  <a:sym typeface="Avenir Next LT Pro Regular"/>
                </a:endParaRPr>
              </a:p>
            </p:txBody>
          </p:sp>
          <p:sp>
            <p:nvSpPr>
              <p:cNvPr id="30" name="Shape 350"/>
              <p:cNvSpPr/>
              <p:nvPr/>
            </p:nvSpPr>
            <p:spPr>
              <a:xfrm>
                <a:off x="7372518" y="4296247"/>
                <a:ext cx="2773366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miter lim="400000"/>
              </a:ln>
            </p:spPr>
            <p:txBody>
              <a:bodyPr lIns="0" tIns="0" rIns="0" bIns="0"/>
              <a:lstStyle/>
              <a:p>
                <a:pPr defTabSz="64291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9" kern="0">
                  <a:solidFill>
                    <a:srgbClr val="000000"/>
                  </a:solidFill>
                  <a:latin typeface="Source Sans Pro" charset="0"/>
                  <a:ea typeface="Source Sans Pro" charset="0"/>
                  <a:cs typeface="Source Sans Pro" charset="0"/>
                  <a:sym typeface="Helvetica"/>
                </a:endParaRPr>
              </a:p>
            </p:txBody>
          </p:sp>
          <p:sp>
            <p:nvSpPr>
              <p:cNvPr id="31" name="Rectangle 30"/>
              <p:cNvSpPr>
                <a:spLocks/>
              </p:cNvSpPr>
              <p:nvPr/>
            </p:nvSpPr>
            <p:spPr bwMode="auto">
              <a:xfrm>
                <a:off x="7573496" y="4459115"/>
                <a:ext cx="2365261" cy="2593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spcAft>
                    <a:spcPts val="1350"/>
                  </a:spcAft>
                  <a:buClr>
                    <a:schemeClr val="tx2"/>
                  </a:buClr>
                </a:pP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IDC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identificou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um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benefício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adicional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de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latência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34%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menor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e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consultas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21%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mais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rápidas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melhorando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a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experiência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do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usuário</a:t>
                </a:r>
                <a:endParaRPr lang="en-US" sz="3600" dirty="0"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2" name="Rectangle 31"/>
              <p:cNvSpPr>
                <a:spLocks/>
              </p:cNvSpPr>
              <p:nvPr/>
            </p:nvSpPr>
            <p:spPr bwMode="auto">
              <a:xfrm>
                <a:off x="7573496" y="3737502"/>
                <a:ext cx="2365261" cy="526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spcAft>
                    <a:spcPts val="1350"/>
                  </a:spcAft>
                  <a:buClr>
                    <a:schemeClr val="tx2"/>
                  </a:buClr>
                </a:pPr>
                <a:r>
                  <a:rPr lang="en-US" sz="1800" b="1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Risco</a:t>
                </a:r>
                <a:endParaRPr lang="en-US" sz="1800" b="1" dirty="0"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7847281" y="1727305"/>
                <a:ext cx="1760986" cy="17121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189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8055094" y="2856361"/>
                <a:ext cx="13612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Não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planejado</a:t>
                </a:r>
                <a:endParaRPr 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891675" y="2288004"/>
                <a:ext cx="1760986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97%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7930124" y="2014500"/>
              <a:ext cx="15953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Menor Downtime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448218" y="1727306"/>
            <a:ext cx="2773367" cy="5325124"/>
            <a:chOff x="10448217" y="1727305"/>
            <a:chExt cx="2773367" cy="5325123"/>
          </a:xfrm>
        </p:grpSpPr>
        <p:grpSp>
          <p:nvGrpSpPr>
            <p:cNvPr id="37" name="Group 36"/>
            <p:cNvGrpSpPr/>
            <p:nvPr/>
          </p:nvGrpSpPr>
          <p:grpSpPr>
            <a:xfrm>
              <a:off x="10448217" y="1727305"/>
              <a:ext cx="2773367" cy="5325123"/>
              <a:chOff x="1317370" y="1978045"/>
              <a:chExt cx="2773367" cy="5325123"/>
            </a:xfrm>
          </p:grpSpPr>
          <p:sp>
            <p:nvSpPr>
              <p:cNvPr id="38" name="Shape 342"/>
              <p:cNvSpPr/>
              <p:nvPr/>
            </p:nvSpPr>
            <p:spPr>
              <a:xfrm>
                <a:off x="1317370" y="4549815"/>
                <a:ext cx="2773367" cy="275335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  <a:alpha val="2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4" tIns="7144" rIns="7144" bIns="7144" anchor="ctr"/>
              <a:lstStyle/>
              <a:p>
                <a:pPr algn="ctr" defTabSz="116081">
                  <a:lnSpc>
                    <a:spcPct val="110000"/>
                  </a:lnSpc>
                  <a:spcBef>
                    <a:spcPts val="211"/>
                  </a:spcBef>
                </a:pPr>
                <a:endParaRPr sz="563" kern="0">
                  <a:solidFill>
                    <a:srgbClr val="FFFFFF"/>
                  </a:solidFill>
                  <a:latin typeface="Source Sans Pro" charset="0"/>
                  <a:ea typeface="Source Sans Pro" charset="0"/>
                  <a:cs typeface="Source Sans Pro" charset="0"/>
                  <a:sym typeface="Avenir Next LT Pro Regular"/>
                </a:endParaRPr>
              </a:p>
            </p:txBody>
          </p:sp>
          <p:sp>
            <p:nvSpPr>
              <p:cNvPr id="39" name="Shape 350"/>
              <p:cNvSpPr/>
              <p:nvPr/>
            </p:nvSpPr>
            <p:spPr>
              <a:xfrm>
                <a:off x="1317370" y="4546987"/>
                <a:ext cx="2773366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miter lim="400000"/>
              </a:ln>
            </p:spPr>
            <p:txBody>
              <a:bodyPr lIns="0" tIns="0" rIns="0" bIns="0"/>
              <a:lstStyle/>
              <a:p>
                <a:pPr defTabSz="64291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69" kern="0">
                  <a:solidFill>
                    <a:srgbClr val="000000"/>
                  </a:solidFill>
                  <a:latin typeface="Source Sans Pro" charset="0"/>
                  <a:ea typeface="Source Sans Pro" charset="0"/>
                  <a:cs typeface="Source Sans Pro" charset="0"/>
                  <a:sym typeface="Helvetica"/>
                </a:endParaRPr>
              </a:p>
            </p:txBody>
          </p:sp>
          <p:sp>
            <p:nvSpPr>
              <p:cNvPr id="40" name="Rectangle 39"/>
              <p:cNvSpPr>
                <a:spLocks/>
              </p:cNvSpPr>
              <p:nvPr/>
            </p:nvSpPr>
            <p:spPr bwMode="auto">
              <a:xfrm>
                <a:off x="1518348" y="4709855"/>
                <a:ext cx="2365261" cy="2593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spcAft>
                    <a:spcPts val="1350"/>
                  </a:spcAft>
                  <a:buClr>
                    <a:schemeClr val="tx2"/>
                  </a:buClr>
                </a:pP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Customers achieved on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custo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39% </a:t>
                </a:r>
                <a:r>
                  <a:rPr lang="en-US" sz="1800" dirty="0" err="1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menor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nas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operações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de database e </a:t>
                </a:r>
                <a:r>
                  <a:rPr lang="en-US" sz="1800" dirty="0">
                    <a:solidFill>
                      <a:schemeClr val="accent1"/>
                    </a:solidFill>
                    <a:ea typeface="Amazon Ember" panose="020B0603020204020204" pitchFamily="34" charset="0"/>
                    <a:cs typeface="Amazon Ember" panose="020B0603020204020204" pitchFamily="34" charset="0"/>
                  </a:rPr>
                  <a:t>264% ROI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em</a:t>
                </a:r>
                <a:r>
                  <a:rPr lang="en-US" sz="1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3 </a:t>
                </a:r>
                <a:r>
                  <a:rPr lang="en-US" sz="1800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anos</a:t>
                </a:r>
                <a:endParaRPr lang="en-US" sz="1800" dirty="0"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1" name="Rectangle 40"/>
              <p:cNvSpPr>
                <a:spLocks/>
              </p:cNvSpPr>
              <p:nvPr/>
            </p:nvSpPr>
            <p:spPr bwMode="auto">
              <a:xfrm>
                <a:off x="1518348" y="3988242"/>
                <a:ext cx="2365261" cy="526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algn="ctr">
                  <a:spcAft>
                    <a:spcPts val="1350"/>
                  </a:spcAft>
                  <a:buClr>
                    <a:schemeClr val="tx2"/>
                  </a:buClr>
                </a:pPr>
                <a:r>
                  <a:rPr lang="en-US" sz="1800" b="1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Redução</a:t>
                </a:r>
                <a:r>
                  <a:rPr lang="en-US" sz="1800" b="1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 de </a:t>
                </a:r>
                <a:r>
                  <a:rPr lang="en-US" sz="1800" b="1" dirty="0" err="1">
                    <a:ea typeface="Amazon Ember" panose="020B0603020204020204" pitchFamily="34" charset="0"/>
                    <a:cs typeface="Amazon Ember" panose="020B0603020204020204" pitchFamily="34" charset="0"/>
                  </a:rPr>
                  <a:t>Custo</a:t>
                </a:r>
                <a:endParaRPr lang="en-US" sz="1800" b="1" dirty="0"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792133" y="1978045"/>
                <a:ext cx="1760986" cy="17121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189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4286" tIns="17143" rIns="34286" bIns="171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114563" y="3107101"/>
                <a:ext cx="1132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/>
                  <a:t>por</a:t>
                </a:r>
                <a:r>
                  <a:rPr lang="en-US" sz="1400" dirty="0"/>
                  <a:t> DB/</a:t>
                </a:r>
                <a:r>
                  <a:rPr lang="en-US" sz="1400" dirty="0" err="1"/>
                  <a:t>ano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820484" y="2474576"/>
                <a:ext cx="1760986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8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$37.4k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1077158" y="1983335"/>
              <a:ext cx="1452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Economia Total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2BB6B7-2C55-B45A-B6B4-7EE74864C43D}"/>
              </a:ext>
            </a:extLst>
          </p:cNvPr>
          <p:cNvSpPr txBox="1"/>
          <p:nvPr/>
        </p:nvSpPr>
        <p:spPr>
          <a:xfrm>
            <a:off x="4144470" y="7613529"/>
            <a:ext cx="8232982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400" dirty="0"/>
              <a:t>https://</a:t>
            </a:r>
            <a:r>
              <a:rPr lang="en-US" sz="1400" dirty="0" err="1"/>
              <a:t>pages.awscloud.com</a:t>
            </a:r>
            <a:r>
              <a:rPr lang="en-US" sz="1400" dirty="0"/>
              <a:t>/</a:t>
            </a:r>
            <a:r>
              <a:rPr lang="en-US" sz="1400" dirty="0" err="1"/>
              <a:t>RDS_BusinessValue_WP.html?trk</a:t>
            </a:r>
            <a:r>
              <a:rPr lang="en-US" sz="1400" dirty="0"/>
              <a:t>=</a:t>
            </a:r>
            <a:r>
              <a:rPr lang="en-US" sz="1400" dirty="0" err="1"/>
              <a:t>ar_card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4478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60358_Summit 2020_Template_Dark">
  <a:themeElements>
    <a:clrScheme name="Custom 16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9900"/>
      </a:accent1>
      <a:accent2>
        <a:srgbClr val="69AE35"/>
      </a:accent2>
      <a:accent3>
        <a:srgbClr val="00A0C8"/>
      </a:accent3>
      <a:accent4>
        <a:srgbClr val="FF5745"/>
      </a:accent4>
      <a:accent5>
        <a:srgbClr val="00E0EA"/>
      </a:accent5>
      <a:accent6>
        <a:srgbClr val="FF5745"/>
      </a:accent6>
      <a:hlink>
        <a:srgbClr val="00E0EA"/>
      </a:hlink>
      <a:folHlink>
        <a:srgbClr val="00A0C8"/>
      </a:folHlink>
    </a:clrScheme>
    <a:fontScheme name="reInvent 2020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3EC24E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_Template_16x9_v4a.potx" id="{2AE2EA6C-5E8E-4BDC-AFA2-1AD230BF65B9}" vid="{4E842AF8-772C-4690-AD51-91AF99C2891C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A710039C34749B380AF800F167940" ma:contentTypeVersion="1" ma:contentTypeDescription="Create a new document." ma:contentTypeScope="" ma:versionID="945f8343fe7a9b38fbf21a801906093d">
  <xsd:schema xmlns:xsd="http://www.w3.org/2001/XMLSchema" xmlns:xs="http://www.w3.org/2001/XMLSchema" xmlns:p="http://schemas.microsoft.com/office/2006/metadata/properties" xmlns:ns2="48f59c7d-3e98-4a0c-845f-b71680f62835" targetNamespace="http://schemas.microsoft.com/office/2006/metadata/properties" ma:root="true" ma:fieldsID="10f52b2a9f30ca6065999db2de5df163" ns2:_="">
    <xsd:import namespace="48f59c7d-3e98-4a0c-845f-b71680f62835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59c7d-3e98-4a0c-845f-b71680f628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48f59c7d-3e98-4a0c-845f-b71680f62835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732DD3-0828-4D2F-8E70-D7B3AD3C40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f59c7d-3e98-4a0c-845f-b71680f628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22897</TotalTime>
  <Words>297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Amazon Ember Display</vt:lpstr>
      <vt:lpstr>Wingdings</vt:lpstr>
      <vt:lpstr>Source Sans Pro</vt:lpstr>
      <vt:lpstr>Amazon Ember Heavy</vt:lpstr>
      <vt:lpstr>Amazon Ember</vt:lpstr>
      <vt:lpstr>Arial</vt:lpstr>
      <vt:lpstr>Amazon Ember Mono</vt:lpstr>
      <vt:lpstr>Amazon Ember Light</vt:lpstr>
      <vt:lpstr>4-60358_Summit 2020_Template_Dark</vt:lpstr>
      <vt:lpstr>AWS Confidential Dark</vt:lpstr>
      <vt:lpstr>Estudo do IDC sobre o impacto positivo do Amazon RDS no negócio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Alex@Zarenin.com</dc:creator>
  <cp:keywords>AWS RE:INVENT</cp:keywords>
  <cp:lastModifiedBy>Ciccone, Leo</cp:lastModifiedBy>
  <cp:revision>185</cp:revision>
  <cp:lastPrinted>2019-06-18T21:36:09Z</cp:lastPrinted>
  <dcterms:created xsi:type="dcterms:W3CDTF">2020-10-29T16:27:37Z</dcterms:created>
  <dcterms:modified xsi:type="dcterms:W3CDTF">2024-07-04T14:45:04Z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